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3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jp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E558A-EAEF-AEEC-09D0-6FC5499A9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02276C-BE23-6680-BE41-5F6BABDA0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E7F8E-EE5E-D62E-F273-2A877CC6D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7C7AC-6B1D-206D-94C6-E4D0D12E4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F0B25-B0B2-7417-5575-E0A1E6CF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758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3CDBE-8AA0-0C45-1CAF-C0A8D37FB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5A917-CA5A-52C1-EAA6-D1E39DE8B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64C22-F5A5-9821-B057-18DA33891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E6799-224D-00F1-D3CC-A2CA3BC90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13A9B-8B45-94FF-6605-A84E29A8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3896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31918F-AFF6-7BC0-1F95-1D07178589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A5DBB1-3919-35E0-E40C-85C556E25E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397BDD-FFE5-8958-1AEB-63E2381F3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2642E-DD7E-91E6-EB03-F4238A8C8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A0C1A-E139-D996-83D9-F7728FC5E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379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1AAF-34D3-FC63-A522-60B5F0545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ED4B4-6751-9E0A-F0E0-BC0212D3D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286BA-CA38-288C-99C3-8E9BA38FF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D1841-A4C9-9877-97ED-E2C702F77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D8481-D739-AD02-F429-CD983174C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89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3EB77-8AE8-9843-04A7-1FC1FC46A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8F69D-228A-9170-2A48-0460F36FD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AAD83-0D27-5EB1-50DD-50F78C726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EFC8C-F906-F7D6-3FD9-5189E267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24082-7034-CD17-2DC8-2A05AEE7D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9471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E7C8-C129-65BE-3D25-5582B682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CDDA3-4931-7CB2-3209-680818166D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2E90EE-A0B3-A216-6758-4C8ADE454C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9593AB-EE46-1055-DDF9-FCD429108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78DCB4-56C0-BB07-E2F3-2B5A4A3F7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45D44-72D2-9CFF-1C1A-E33CE4262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241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C2643-B35A-52F6-3E9A-43FB0A521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7D51AE-886A-AC95-8D95-1B6E5F22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BFA89B-866B-11EE-2777-3D096E315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1DCEBF-F277-4ABF-05B2-2D447FBCD1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1D7A4A-6587-3B12-F063-2DFF7CD454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E83DB8-7FEE-574B-A1F1-56DAC1C30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6D2CE5-5CC7-EBC1-C006-C30BB2DEB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88C4B0-E7E3-B2B8-4DE5-95C49E33E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525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FFCE2-481F-6846-2AF1-9A7680EDB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0E493-E642-BBB6-E67E-686549C84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A70019-5D51-7C99-C3E7-DE0A40EBC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89D63B-0491-D04C-246D-A5ED5951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371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5F8C23-F880-BFA1-403D-7B8BEE291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55C934-D806-4BA3-2766-CB31C00C1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005F31-B5CE-3A92-2D21-99EB3E959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87F2-44CB-B0CB-CC04-EEC302F8C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6C662-4EDE-37B5-F9C1-83A8D38B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583D5-72E9-E306-A372-B918BD1A87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9DAA8A-57CF-5AE4-6E0C-BF3737977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046378-9EF5-8817-9798-158D3D626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AD73D2-9597-A17C-F5B1-D4BE4429D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0962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398AD-4D1F-325C-7153-E2BC432C2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C0029F-CB98-527F-277F-F898E2B435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20BE3-285A-8D38-9BAB-6113FE2588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4F5054-6A43-A361-1C69-525A0A24E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12160-A159-901B-8FA9-D8B70C92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04A3A-5A69-CCCD-D362-80743EAD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036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B71E1A-476C-6887-8660-1CBACB83B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AE512E-9051-E194-720C-62AAA5A23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068EC-2579-2E49-9C9A-E1E8A1611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10942-D24D-4B9D-ABD6-42276E14E4A1}" type="datetimeFigureOut">
              <a:rPr lang="en-IN" smtClean="0"/>
              <a:t>25-02-2023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06800-2AC0-7A00-3AD7-39FE114FB0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02CAB-E252-8516-9EC2-665E8E2924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5E870-6BE4-46C6-9391-3D2256292F5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20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b.ca/cic/datasets/nsl.html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b.ca/cic/datasets/nsl.html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2166-7AE1-1179-F0C9-45D92088B4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47602-6BE7-4994-A2C1-8332B6214E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76003"/>
            <a:ext cx="9144000" cy="1655762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045033-6DE3-25F3-447D-B275B8FA7C85}"/>
              </a:ext>
            </a:extLst>
          </p:cNvPr>
          <p:cNvSpPr txBox="1"/>
          <p:nvPr/>
        </p:nvSpPr>
        <p:spPr>
          <a:xfrm>
            <a:off x="1727200" y="1473200"/>
            <a:ext cx="8940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u="sng">
                <a:latin typeface="Aparajita" panose="02020603050405020304" pitchFamily="18" charset="0"/>
                <a:cs typeface="Aparajita" panose="02020603050405020304" pitchFamily="18" charset="0"/>
              </a:rPr>
              <a:t>NETWORK INTRUSION DETECTION </a:t>
            </a:r>
            <a:r>
              <a:rPr lang="en-IN" sz="6000" u="sng" dirty="0">
                <a:latin typeface="Aparajita" panose="02020603050405020304" pitchFamily="18" charset="0"/>
                <a:cs typeface="Aparajita" panose="02020603050405020304" pitchFamily="18" charset="0"/>
              </a:rPr>
              <a:t>SYSTEM</a:t>
            </a:r>
          </a:p>
          <a:p>
            <a:pPr algn="ctr"/>
            <a:r>
              <a:rPr lang="en-IN" sz="6000" u="sng">
                <a:latin typeface="Aparajita" panose="02020603050405020304" pitchFamily="18" charset="0"/>
                <a:cs typeface="Aparajita" panose="02020603050405020304" pitchFamily="18" charset="0"/>
              </a:rPr>
              <a:t>USING MACHINE LEARNING</a:t>
            </a:r>
            <a:endParaRPr lang="en-IN" sz="6000" u="sng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7BAA15-9736-804F-EE57-B62811F70E3E}"/>
              </a:ext>
            </a:extLst>
          </p:cNvPr>
          <p:cNvSpPr txBox="1"/>
          <p:nvPr/>
        </p:nvSpPr>
        <p:spPr>
          <a:xfrm>
            <a:off x="2865120" y="5049520"/>
            <a:ext cx="67462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Franklin Gothic Demi Cond" panose="020B0706030402020204" pitchFamily="34" charset="0"/>
              </a:rPr>
              <a:t>UNDER </a:t>
            </a:r>
            <a:r>
              <a:rPr lang="en-IN" sz="2000">
                <a:latin typeface="Franklin Gothic Demi Cond" panose="020B0706030402020204" pitchFamily="34" charset="0"/>
              </a:rPr>
              <a:t>THE GUIDANCE </a:t>
            </a:r>
            <a:r>
              <a:rPr lang="en-IN" sz="2000" dirty="0">
                <a:latin typeface="Franklin Gothic Demi Cond" panose="020B0706030402020204" pitchFamily="34" charset="0"/>
              </a:rPr>
              <a:t>OF</a:t>
            </a:r>
          </a:p>
          <a:p>
            <a:pPr algn="ctr"/>
            <a:endParaRPr lang="en-IN" sz="2000" dirty="0">
              <a:latin typeface="Franklin Gothic Demi Cond" panose="020B0706030402020204" pitchFamily="34" charset="0"/>
            </a:endParaRPr>
          </a:p>
          <a:p>
            <a:pPr algn="ctr"/>
            <a:r>
              <a:rPr lang="en-IN" sz="2000" u="sng" dirty="0">
                <a:latin typeface="Franklin Gothic Demi Cond" panose="020B0706030402020204" pitchFamily="34" charset="0"/>
              </a:rPr>
              <a:t>DR. GAJENDRA </a:t>
            </a:r>
            <a:r>
              <a:rPr lang="en-IN" sz="2000" u="sng">
                <a:latin typeface="Franklin Gothic Demi Cond" panose="020B0706030402020204" pitchFamily="34" charset="0"/>
              </a:rPr>
              <a:t>PRATAP SINGH</a:t>
            </a:r>
            <a:endParaRPr lang="en-IN" sz="2000" u="sng" dirty="0">
              <a:latin typeface="Franklin Gothic Demi Cond" panose="020B0706030402020204" pitchFamily="34" charset="0"/>
            </a:endParaRPr>
          </a:p>
          <a:p>
            <a:pPr algn="ctr"/>
            <a:r>
              <a:rPr lang="en-US" sz="2000" dirty="0">
                <a:latin typeface="Franklin Gothic Demi Cond" panose="020B0706030402020204" pitchFamily="34" charset="0"/>
              </a:rPr>
              <a:t>SCHOOL </a:t>
            </a:r>
            <a:r>
              <a:rPr lang="en-US" sz="2000">
                <a:latin typeface="Franklin Gothic Demi Cond" panose="020B0706030402020204" pitchFamily="34" charset="0"/>
              </a:rPr>
              <a:t>OF COMPUTATIONAL AND INTEGRATIVE SCIENCE</a:t>
            </a:r>
            <a:endParaRPr lang="en-US" sz="2000" dirty="0">
              <a:latin typeface="Franklin Gothic Demi Cond" panose="020B0706030402020204" pitchFamily="34" charset="0"/>
            </a:endParaRPr>
          </a:p>
          <a:p>
            <a:pPr algn="ctr"/>
            <a:r>
              <a:rPr lang="en-US" sz="2000" dirty="0">
                <a:latin typeface="Franklin Gothic Demi Cond" panose="020B0706030402020204" pitchFamily="34" charset="0"/>
              </a:rPr>
              <a:t>JNU</a:t>
            </a:r>
            <a:r>
              <a:rPr lang="en-US" sz="2000">
                <a:latin typeface="Franklin Gothic Demi Cond" panose="020B0706030402020204" pitchFamily="34" charset="0"/>
              </a:rPr>
              <a:t>, DELHI</a:t>
            </a:r>
            <a:endParaRPr lang="en-IN" sz="2000" dirty="0"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479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ABE85-185C-0A81-9A51-01379870F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KPI(</a:t>
            </a:r>
            <a:r>
              <a:rPr lang="en-US" b="1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Key </a:t>
            </a:r>
            <a:r>
              <a:rPr lang="en-US" b="1" i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Performance Indicator</a:t>
            </a:r>
            <a:r>
              <a:rPr lang="en-US" b="1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) </a:t>
            </a:r>
            <a:endParaRPr lang="en-IN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A4544-DBCA-494C-13F9-E909AF381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32375"/>
          </a:xfrm>
        </p:spPr>
        <p:txBody>
          <a:bodyPr>
            <a:normAutofit/>
          </a:bodyPr>
          <a:lstStyle/>
          <a:p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AUC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: its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been known that when we have 2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class classification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problem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AUC is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a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good choice because it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tell us the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chance(in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percentage)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of classifying points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.</a:t>
            </a:r>
          </a:p>
          <a:p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f1 score and recall have been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used in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almost every paper and people work also ,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there is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a reason because we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want high precision and high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recall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for this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task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, which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mean the f1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score is suitable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.</a:t>
            </a:r>
          </a:p>
          <a:p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Binary Confusion Matrix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: </a:t>
            </a:r>
            <a:r>
              <a:rPr lang="en-US" sz="3600" b="0" i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for interpretation this metric will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Sitka Banner" panose="02000505000000020004" pitchFamily="2" charset="0"/>
              </a:rPr>
              <a:t>help us.</a:t>
            </a:r>
          </a:p>
        </p:txBody>
      </p:sp>
    </p:spTree>
    <p:extLst>
      <p:ext uri="{BB962C8B-B14F-4D97-AF65-F5344CB8AC3E}">
        <p14:creationId xmlns:p14="http://schemas.microsoft.com/office/powerpoint/2010/main" val="794156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6922B-44C1-0413-B804-9172C2D0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5400" u="sng" dirty="0">
                <a:latin typeface="Aparajita" panose="02020603050405020304" pitchFamily="18" charset="0"/>
                <a:cs typeface="Aparajita" panose="02020603050405020304" pitchFamily="18" charset="0"/>
              </a:rPr>
              <a:t>METHODOLOGY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BA169-69DF-96A0-4980-D3BC2C1DB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" y="1472670"/>
            <a:ext cx="5699760" cy="5131329"/>
          </a:xfrm>
        </p:spPr>
        <p:txBody>
          <a:bodyPr>
            <a:normAutofit lnSpcReduction="10000"/>
          </a:bodyPr>
          <a:lstStyle/>
          <a:p>
            <a:pPr marL="0" indent="0" algn="l">
              <a:buNone/>
            </a:pPr>
            <a:r>
              <a:rPr lang="en-US" b="1" i="0" u="sng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Existing Approaches :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After cleaning , pre processing and some EDA people eliminate some useless feature and tried different model like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svm</a:t>
            </a: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, logistic regression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etc</a:t>
            </a: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with accuracy as their metric</a:t>
            </a:r>
          </a:p>
          <a:p>
            <a:pPr marL="0" indent="0" algn="l">
              <a:buNone/>
            </a:pPr>
            <a:r>
              <a:rPr lang="en-US" b="1" i="0" u="sng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Our Approach :</a:t>
            </a:r>
          </a:p>
          <a:p>
            <a:pPr marL="0" indent="0">
              <a:buNone/>
            </a:pPr>
            <a:r>
              <a:rPr lang="en-US" dirty="0">
                <a:solidFill>
                  <a:srgbClr val="292929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We</a:t>
            </a: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have also done cleaning , pre processing and EDA and for feature elimination </a:t>
            </a:r>
            <a:r>
              <a:rPr lang="en-US" dirty="0">
                <a:solidFill>
                  <a:srgbClr val="292929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we</a:t>
            </a: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have used something called recursive feature elimination and tried different basic ML model as well as some customized models . Taken 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auc</a:t>
            </a:r>
            <a:r>
              <a:rPr lang="en-US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as metric because when we have imbalanced data it is not suitable to used accuracy.</a:t>
            </a:r>
          </a:p>
          <a:p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0F1044-61BE-0004-376E-8B6376895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2640" y="1472671"/>
            <a:ext cx="6255796" cy="50202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3064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D4D27-377A-F34B-CD03-9D551B68B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920" y="107314"/>
            <a:ext cx="10515600" cy="1325563"/>
          </a:xfrm>
        </p:spPr>
        <p:txBody>
          <a:bodyPr/>
          <a:lstStyle/>
          <a:p>
            <a:pPr algn="ctr"/>
            <a:r>
              <a:rPr lang="en-IN" dirty="0">
                <a:latin typeface="Aparajita" panose="02020603050405020304" pitchFamily="18" charset="0"/>
                <a:cs typeface="Aparajita" panose="02020603050405020304" pitchFamily="18" charset="0"/>
              </a:rPr>
              <a:t>  </a:t>
            </a:r>
            <a:r>
              <a:rPr lang="en-IN" u="sng" dirty="0">
                <a:latin typeface="Aparajita" panose="02020603050405020304" pitchFamily="18" charset="0"/>
                <a:cs typeface="Aparajita" panose="02020603050405020304" pitchFamily="18" charset="0"/>
              </a:rPr>
              <a:t>DATASET USED:</a:t>
            </a:r>
            <a:r>
              <a:rPr lang="en-US" u="sng" dirty="0">
                <a:latin typeface="Aparajita" panose="02020603050405020304" pitchFamily="18" charset="0"/>
                <a:cs typeface="Aparajita" panose="02020603050405020304" pitchFamily="18" charset="0"/>
              </a:rPr>
              <a:t>NSL-KDD</a:t>
            </a:r>
            <a:endParaRPr lang="en-IN" u="sng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A6D22-6089-C73E-5C1D-632CD93BE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78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</a:rPr>
              <a:t>The data collection process involves the selection of quality data for analysis. Here we used KDD intrusion dataset taken from </a:t>
            </a:r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https://www.unb.ca/cic/datasets/nsl.html</a:t>
            </a:r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</a:rPr>
              <a:t> for our machine learning implementation</a:t>
            </a:r>
          </a:p>
          <a:p>
            <a:pPr marL="0" indent="0">
              <a:buNone/>
            </a:pPr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</a:rPr>
              <a:t>The most popular dataset for benchmarking ML models for NIDS has been the </a:t>
            </a:r>
            <a:r>
              <a:rPr lang="en-US" b="1" i="1" dirty="0">
                <a:latin typeface="Aparajita" panose="02020603050405020304" pitchFamily="18" charset="0"/>
                <a:cs typeface="Aparajita" panose="02020603050405020304" pitchFamily="18" charset="0"/>
              </a:rPr>
              <a:t>NSL-KDD dataset</a:t>
            </a:r>
          </a:p>
          <a:p>
            <a:pPr marL="0" indent="0">
              <a:buNone/>
            </a:pPr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</a:rPr>
              <a:t>It is an updated, cleaned-up version of the original KDD Cup’99 dataset (released in 1999 and containing many redundant files)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86A3E4-82BD-6B95-043C-1A644B3C9217}"/>
              </a:ext>
            </a:extLst>
          </p:cNvPr>
          <p:cNvSpPr txBox="1"/>
          <p:nvPr/>
        </p:nvSpPr>
        <p:spPr>
          <a:xfrm>
            <a:off x="838200" y="4267200"/>
            <a:ext cx="1005840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DATA OVERVIEW:</a:t>
            </a:r>
          </a:p>
          <a:p>
            <a:r>
              <a:rPr lang="en-IN" sz="3200" dirty="0">
                <a:solidFill>
                  <a:srgbClr val="292929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  <a:r>
              <a:rPr lang="en-US" sz="3200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we have mainly 2 data set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Train data : It has 125973 data points with 42 features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   Test data : It has 22544 data points with 42 features</a:t>
            </a:r>
          </a:p>
          <a:p>
            <a:endParaRPr lang="en-IN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667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D2DD2-24A6-A4B8-02C2-3FD61669A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DATA CLEANING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68B76-19CA-B3D9-D473-78704EC01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504"/>
            <a:ext cx="10515600" cy="51136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i="0" u="sng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 Cleaning</a:t>
            </a:r>
            <a:r>
              <a:rPr lang="en-IN" b="1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:</a:t>
            </a:r>
          </a:p>
          <a:p>
            <a:r>
              <a:rPr lang="en-IN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Checking for duplicates values</a:t>
            </a:r>
          </a:p>
          <a:p>
            <a:r>
              <a:rPr lang="en-IN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Checking for Null values</a:t>
            </a:r>
          </a:p>
          <a:p>
            <a:pPr marL="0" indent="0">
              <a:buNone/>
            </a:pPr>
            <a:endParaRPr lang="en-IN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0" indent="0">
              <a:buNone/>
            </a:pPr>
            <a:r>
              <a:rPr lang="en-IN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Data Preprocessing</a:t>
            </a:r>
            <a:r>
              <a:rPr lang="en-IN" b="1" dirty="0">
                <a:latin typeface="Aparajita" panose="02020603050405020304" pitchFamily="18" charset="0"/>
                <a:cs typeface="Aparajita" panose="02020603050405020304" pitchFamily="18" charset="0"/>
              </a:rPr>
              <a:t>:</a:t>
            </a:r>
          </a:p>
          <a:p>
            <a:r>
              <a:rPr lang="en-US" dirty="0">
                <a:latin typeface="Aparajita" panose="02020603050405020304" pitchFamily="18" charset="0"/>
                <a:cs typeface="Aparajita" panose="02020603050405020304" pitchFamily="18" charset="0"/>
              </a:rPr>
              <a:t>The purpose of preprocessing is to convert raw data into a form that fits machine learning. Structured and clean data will allows us to get more precise results from an applied machine learning model.</a:t>
            </a: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The task is to identify whether a given connection is normal or attack , for that we created a column "label" and gave all the attacks which are named normal as class 0 and all other attacks as class 1.</a:t>
            </a:r>
            <a:endParaRPr lang="en-IN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41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882B7-6EAC-7297-96AB-1615D18BF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08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0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Checked for distribution with respect to different attacks in train and test dataset :</a:t>
            </a: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6B2D-6109-13CB-B4D2-1B53DA15E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080" y="1236980"/>
            <a:ext cx="10515600" cy="55499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To analyze the feature we thought to analyse the categorical feature and numerical feature separately.</a:t>
            </a:r>
          </a:p>
          <a:p>
            <a:pPr rtl="0" fontAlgn="base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Univariate analysis on categorical feature:</a:t>
            </a:r>
          </a:p>
          <a:p>
            <a:pPr marL="742950" lvl="1" indent="-285750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we have 3 categorical feature : protocol type , service and flag and </a:t>
            </a: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t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o analysis these categorical feature </a:t>
            </a: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we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 gone have through 4 things:</a:t>
            </a:r>
          </a:p>
          <a:p>
            <a:pPr marL="457200" lvl="1" indent="0" fontAlgn="base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	-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Number of category present in the dataset </a:t>
            </a:r>
          </a:p>
          <a:p>
            <a:pPr marL="457200" lvl="1" indent="0" fontAlgn="base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	-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Distribution of the categorical feature</a:t>
            </a:r>
          </a:p>
          <a:p>
            <a:pPr marL="457200" lvl="1" indent="0" fontAlgn="base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	-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featurization of the categorical feature using one hot encoding.</a:t>
            </a:r>
            <a:endParaRPr lang="en-US" sz="2200" dirty="0">
              <a:solidFill>
                <a:srgbClr val="000000"/>
              </a:solidFill>
              <a:latin typeface="Book Antiqua" panose="02040602050305030304" pitchFamily="18" charset="0"/>
              <a:cs typeface="Aparajita" panose="02020603050405020304" pitchFamily="18" charset="0"/>
            </a:endParaRPr>
          </a:p>
          <a:p>
            <a:pPr marL="457200" lvl="1" indent="0" fontAlgn="base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	-How good is this </a:t>
            </a:r>
            <a:r>
              <a:rPr lang="en-US" sz="2200" i="0" u="none" strike="noStrike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protocol_type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 feature in predicting </a:t>
            </a:r>
            <a:r>
              <a:rPr lang="en-US" sz="2200" i="0" u="none" strike="noStrike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y_i</a:t>
            </a: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 ?</a:t>
            </a: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	</a:t>
            </a:r>
            <a:endParaRPr lang="en-US" sz="220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  <a:cs typeface="Aparajita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Univariate </a:t>
            </a:r>
            <a:r>
              <a:rPr lang="en-IN" sz="2200" dirty="0">
                <a:solidFill>
                  <a:srgbClr val="000000"/>
                </a:solidFill>
                <a:latin typeface="Book Antiqua" panose="02040602050305030304" pitchFamily="18" charset="0"/>
                <a:cs typeface="Aparajita" panose="02020603050405020304" pitchFamily="18" charset="0"/>
              </a:rPr>
              <a:t>analysis on flag</a:t>
            </a:r>
            <a:endParaRPr lang="en-US" sz="2200" i="0" u="none" strike="noStrike" dirty="0">
              <a:solidFill>
                <a:srgbClr val="000000"/>
              </a:solidFill>
              <a:effectLst/>
              <a:latin typeface="Book Antiqua" panose="02040602050305030304" pitchFamily="18" charset="0"/>
              <a:cs typeface="Aparajita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Univariate analysis on continuous feature</a:t>
            </a:r>
          </a:p>
          <a:p>
            <a:pPr>
              <a:lnSpc>
                <a:spcPct val="100000"/>
              </a:lnSpc>
            </a:pPr>
            <a:r>
              <a:rPr lang="en-US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Bivariate Analysis using pair plot</a:t>
            </a:r>
            <a:endParaRPr lang="en-US" sz="2200" dirty="0">
              <a:solidFill>
                <a:srgbClr val="000000"/>
              </a:solidFill>
              <a:latin typeface="Book Antiqua" panose="02040602050305030304" pitchFamily="18" charset="0"/>
              <a:cs typeface="Aparajita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IN" sz="2200" i="0" u="none" strike="noStrike" dirty="0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Multivariate analysis using </a:t>
            </a:r>
            <a:r>
              <a:rPr lang="en-IN" sz="2200" i="0" u="none" strike="noStrike" dirty="0" err="1">
                <a:solidFill>
                  <a:srgbClr val="000000"/>
                </a:solidFill>
                <a:effectLst/>
                <a:latin typeface="Book Antiqua" panose="02040602050305030304" pitchFamily="18" charset="0"/>
                <a:cs typeface="Aparajita" panose="02020603050405020304" pitchFamily="18" charset="0"/>
              </a:rPr>
              <a:t>tSNE</a:t>
            </a:r>
            <a:endParaRPr lang="en-IN" sz="2200" dirty="0">
              <a:latin typeface="Book Antiqua" panose="0204060205030503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767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13F79-C50A-9E2E-7FD4-863A635FF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3040"/>
            <a:ext cx="10515600" cy="1325563"/>
          </a:xfrm>
        </p:spPr>
        <p:txBody>
          <a:bodyPr/>
          <a:lstStyle/>
          <a:p>
            <a:pPr algn="ctr"/>
            <a:r>
              <a:rPr lang="en-IN" b="1" u="sng" dirty="0"/>
              <a:t>MODEL SELECTION AND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14D38-CC78-E7B8-6365-9B8B80EB8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4880"/>
            <a:ext cx="10515600" cy="5750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latin typeface="Aparajita" panose="02020603050405020304" pitchFamily="18" charset="0"/>
                <a:cs typeface="Aparajita" panose="02020603050405020304" pitchFamily="18" charset="0"/>
              </a:rPr>
              <a:t>The machine learning model which we will be using in this project are: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Naive Bayes: We will be using this as base line model because base line model 			should be simple so that we can compare it with other models.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KNN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Logistic Regression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Decision Tree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Random Forest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XgBoost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Normal Stacking Classifier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Custom Stacking Classifier </a:t>
            </a:r>
          </a:p>
          <a:p>
            <a:r>
              <a:rPr lang="en-IN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Feature Engineering </a:t>
            </a:r>
          </a:p>
        </p:txBody>
      </p:sp>
    </p:spTree>
    <p:extLst>
      <p:ext uri="{BB962C8B-B14F-4D97-AF65-F5344CB8AC3E}">
        <p14:creationId xmlns:p14="http://schemas.microsoft.com/office/powerpoint/2010/main" val="2389664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E6C67-4F86-ADFE-034F-4CE8DA3A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28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6600" u="sng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567F9-487C-4853-272E-95D33F34B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9305"/>
            <a:ext cx="10515600" cy="4351338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After we have preprocessed the dataset now we can proceed with a model training. This process is often known as “feeding” the algorithm with training data. An algorithm will process this data and output a model that is able to find whether the connection is a normal connection or an intrusion on new data we want to know with predictive analysis. The purpose of model training is to develop a model.</a:t>
            </a:r>
          </a:p>
          <a:p>
            <a:r>
              <a:rPr lang="en-US" sz="32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We will now use this data to train all the </a:t>
            </a:r>
            <a:r>
              <a:rPr lang="en-IN" sz="32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algorithms mentioned in above slide.</a:t>
            </a:r>
          </a:p>
        </p:txBody>
      </p:sp>
    </p:spTree>
    <p:extLst>
      <p:ext uri="{BB962C8B-B14F-4D97-AF65-F5344CB8AC3E}">
        <p14:creationId xmlns:p14="http://schemas.microsoft.com/office/powerpoint/2010/main" val="3199320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94470-37DA-7652-23A2-08FA4A90E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8781"/>
            <a:ext cx="10515600" cy="1325563"/>
          </a:xfrm>
        </p:spPr>
        <p:txBody>
          <a:bodyPr/>
          <a:lstStyle/>
          <a:p>
            <a:pPr algn="ctr"/>
            <a:r>
              <a:rPr lang="en-IN" b="1" u="sng" dirty="0">
                <a:latin typeface="Baskerville Old Face" panose="02020602080505020303" pitchFamily="18" charset="0"/>
              </a:rPr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6D26F-8000-B0E3-6A96-CA6284481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20" y="999411"/>
            <a:ext cx="10515600" cy="721361"/>
          </a:xfrm>
        </p:spPr>
        <p:txBody>
          <a:bodyPr/>
          <a:lstStyle/>
          <a:p>
            <a:r>
              <a:rPr lang="en-IN" b="1" u="sng" dirty="0"/>
              <a:t>Naive Bayes Classification </a:t>
            </a:r>
          </a:p>
        </p:txBody>
      </p:sp>
      <p:pic>
        <p:nvPicPr>
          <p:cNvPr id="2052" name="Picture 4" descr="Intrusion Detection System using Naive Bayes algorithm">
            <a:extLst>
              <a:ext uri="{FF2B5EF4-FFF2-40B4-BE49-F238E27FC236}">
                <a16:creationId xmlns:a16="http://schemas.microsoft.com/office/drawing/2014/main" id="{721C7252-697D-CE65-3AC5-664CEC139B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2899" y="3294050"/>
            <a:ext cx="3949720" cy="34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F29A8C4-4EEF-82BB-141A-89970E843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8242" y="910579"/>
            <a:ext cx="3739034" cy="226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EBCB3E-21A9-EE2D-D128-B0331AC49C21}"/>
              </a:ext>
            </a:extLst>
          </p:cNvPr>
          <p:cNvSpPr txBox="1"/>
          <p:nvPr/>
        </p:nvSpPr>
        <p:spPr>
          <a:xfrm>
            <a:off x="330222" y="1320903"/>
            <a:ext cx="7183120" cy="5504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 training data f1 score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0.9258446608869385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test data  f1 score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0.7687546886721681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training data recall score / detection rate is 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0.8852294047415998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test recall score / detection rate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0.6388217875788982</a:t>
            </a:r>
            <a:endParaRPr lang="en-US" sz="2400" dirty="0">
              <a:solidFill>
                <a:srgbClr val="000000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b="0" i="0" u="none" strike="noStrike" dirty="0">
              <a:solidFill>
                <a:srgbClr val="000000"/>
              </a:solidFill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400" dirty="0">
              <a:solidFill>
                <a:srgbClr val="000000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Observations: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There is a difference between the train &amp; test AUC values, indicating that the model is overfitting.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Let us perform some feature selection to minimize overfitting.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We will pick features using </a:t>
            </a: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recursive feature elimination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55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3F5CB-45FF-FF78-C361-8D5A80181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555"/>
            <a:ext cx="10515600" cy="1325563"/>
          </a:xfrm>
        </p:spPr>
        <p:txBody>
          <a:bodyPr/>
          <a:lstStyle/>
          <a:p>
            <a:pPr algn="ctr"/>
            <a:r>
              <a:rPr lang="en-IN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Naive Bayes With Hyperparameter Tuning</a:t>
            </a:r>
            <a:endParaRPr lang="en-IN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23F98-28D0-A953-314E-7FD838D9B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080" y="883920"/>
            <a:ext cx="5482273" cy="5720080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Training data f1 score is </a:t>
            </a:r>
            <a:r>
              <a:rPr lang="en-US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0.9607209835382371</a:t>
            </a:r>
            <a:endParaRPr lang="en-US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Test data f1 score is</a:t>
            </a:r>
            <a:r>
              <a:rPr lang="en-US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0.773419258429065</a:t>
            </a:r>
            <a:endParaRPr lang="en-US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Training data recall score / detection rate is</a:t>
            </a:r>
            <a:r>
              <a:rPr lang="en-US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0.9436465973051339</a:t>
            </a:r>
            <a:endParaRPr lang="en-US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Test data recall score / detection rate is</a:t>
            </a:r>
            <a:r>
              <a:rPr lang="en-US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0.6452894880386504</a:t>
            </a:r>
          </a:p>
          <a:p>
            <a:pPr rtl="0">
              <a:spcBef>
                <a:spcPts val="0"/>
              </a:spcBef>
            </a:pPr>
            <a:endParaRPr lang="en-US" dirty="0">
              <a:solidFill>
                <a:srgbClr val="292929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0" indent="0" rtl="0">
              <a:spcBef>
                <a:spcPts val="0"/>
              </a:spcBef>
              <a:buNone/>
            </a:pPr>
            <a:endParaRPr lang="en-US" b="0" dirty="0">
              <a:solidFill>
                <a:srgbClr val="292929"/>
              </a:solidFill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0" indent="0" rtl="0">
              <a:spcBef>
                <a:spcPts val="0"/>
              </a:spcBef>
              <a:buNone/>
            </a:pPr>
            <a:endParaRPr lang="en-US" dirty="0">
              <a:solidFill>
                <a:srgbClr val="292929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0" indent="0" rtl="0">
              <a:spcBef>
                <a:spcPts val="0"/>
              </a:spcBef>
              <a:buNone/>
            </a:pPr>
            <a:endParaRPr lang="en-US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06EA031-BB77-55A4-22BE-9A6230ECF6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9473" y="883920"/>
            <a:ext cx="6124575" cy="377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DA70E8-D3A4-CC72-B434-B7698F8D34AF}"/>
              </a:ext>
            </a:extLst>
          </p:cNvPr>
          <p:cNvSpPr txBox="1"/>
          <p:nvPr/>
        </p:nvSpPr>
        <p:spPr>
          <a:xfrm>
            <a:off x="386080" y="4135120"/>
            <a:ext cx="11176000" cy="2934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8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Observation :</a:t>
            </a:r>
            <a:endParaRPr lang="en-US" sz="28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8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1 -&gt; class 0 &amp; 2 -&gt; class 1</a:t>
            </a:r>
            <a:endParaRPr lang="en-US" sz="28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After deleting certain extraneous features, the f1 score &amp; recall both improve slightly.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There appears to be some uncertainty regarding recall: 64% of all actual points is predicted to be a class 2 and about 36% are expected to be class 0.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642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8273-8153-E897-FD1F-C5B9B0BAB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22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b="1" i="0" u="sng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KNN HYPER PARAMETER TUNING</a:t>
            </a:r>
            <a:endParaRPr lang="en-IN" sz="4000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AB5BF7-58F4-41B2-00AA-3951EE4F48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3" t="12366" r="31396" b="13795"/>
          <a:stretch/>
        </p:blipFill>
        <p:spPr>
          <a:xfrm>
            <a:off x="7281711" y="1397317"/>
            <a:ext cx="4653502" cy="52527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8A546C-E345-2F73-DD45-BF8B54A43015}"/>
              </a:ext>
            </a:extLst>
          </p:cNvPr>
          <p:cNvSpPr txBox="1"/>
          <p:nvPr/>
        </p:nvSpPr>
        <p:spPr>
          <a:xfrm>
            <a:off x="480308" y="1238885"/>
            <a:ext cx="6387852" cy="60580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0.9902896052698944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Test data f1 score is 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0.7806070670726082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Training data recall score / detection rate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0.9897322190005117</a:t>
            </a:r>
            <a:endParaRPr lang="en-US" sz="2400" b="0" dirty="0">
              <a:effectLst/>
            </a:endParaRPr>
          </a:p>
          <a:p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Test data recall score / detection rate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0.6593158263851009</a:t>
            </a:r>
          </a:p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Observation :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1 -&gt; class 0 &amp; 2 -&gt; class 1</a:t>
            </a:r>
            <a:endParaRPr lang="en-US" sz="24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This simple </a:t>
            </a:r>
            <a:r>
              <a:rPr lang="en-US" sz="2400" b="0" i="0" u="none" strike="noStrike" dirty="0" err="1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knn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model gives us greater AUC, f1, and recall value, which is a good indicator.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Nonetheless, there is still considerable misunderstanding in the recall on test results between classes 2 and 1.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This could be due to a disparity in class.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327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605FC-595E-8A45-A373-76A8F9F12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A5641-D8F4-843D-83E3-552A76023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12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        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E608D2-74DC-D5BA-EF6B-79B6C544DE08}"/>
              </a:ext>
            </a:extLst>
          </p:cNvPr>
          <p:cNvSpPr txBox="1"/>
          <p:nvPr/>
        </p:nvSpPr>
        <p:spPr>
          <a:xfrm>
            <a:off x="-1076960" y="1394738"/>
            <a:ext cx="106578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	</a:t>
            </a:r>
            <a:r>
              <a:rPr lang="en-IN" sz="3200" b="1" dirty="0">
                <a:latin typeface="Mongolian Baiti" panose="03000500000000000000" pitchFamily="66" charset="0"/>
                <a:cs typeface="Mongolian Baiti" panose="03000500000000000000" pitchFamily="66" charset="0"/>
              </a:rPr>
              <a:t>			</a:t>
            </a:r>
            <a:r>
              <a:rPr lang="en-IN" sz="3200" b="1" u="sng" dirty="0">
                <a:latin typeface="Mongolian Baiti" panose="03000500000000000000" pitchFamily="66" charset="0"/>
                <a:cs typeface="Mongolian Baiti" panose="03000500000000000000" pitchFamily="66" charset="0"/>
              </a:rPr>
              <a:t>WORK DONE BY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C6C107-13C7-764E-17A6-2FA27FB185E2}"/>
              </a:ext>
            </a:extLst>
          </p:cNvPr>
          <p:cNvSpPr/>
          <p:nvPr/>
        </p:nvSpPr>
        <p:spPr>
          <a:xfrm>
            <a:off x="1682577" y="2747516"/>
            <a:ext cx="8436783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PRIYANSHU RANJAN                            SHIVAM    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19/11/EC/041                            19/11/EC/057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6F13A96-0A55-B2B7-6765-90D70651E632}"/>
              </a:ext>
            </a:extLst>
          </p:cNvPr>
          <p:cNvSpPr/>
          <p:nvPr/>
        </p:nvSpPr>
        <p:spPr>
          <a:xfrm>
            <a:off x="2444720" y="4208016"/>
            <a:ext cx="7952819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RAHUL JAISWAL                            </a:t>
            </a: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SAGAR ARYA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19/11/EC/009                             19/11/EC/061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7159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EA64D-47DE-FA65-1901-38D296E60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38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2800" b="1" i="0" u="sng" strike="noStrike" dirty="0">
                <a:solidFill>
                  <a:schemeClr val="bg1"/>
                </a:solidFill>
                <a:effectLst/>
                <a:latin typeface="Bookman Old Style" panose="02050604050505020204" pitchFamily="18" charset="0"/>
              </a:rPr>
              <a:t>LOGISTIC REGRESSION HYPERPARAMETER TUNING</a:t>
            </a:r>
            <a:endParaRPr lang="en-IN" sz="2800" u="sng" dirty="0">
              <a:solidFill>
                <a:schemeClr val="bg1"/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FE056-A900-C847-ECEE-EB450FBE4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072" y="949960"/>
            <a:ext cx="5470208" cy="5227003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0.9671355060034306</a:t>
            </a:r>
            <a:endParaRPr lang="en-US" sz="24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 </a:t>
            </a: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f1 score is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0.7264708642207001</a:t>
            </a:r>
            <a:endParaRPr lang="en-US" sz="2400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recall score / detection rate is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0.9616919665700153</a:t>
            </a:r>
            <a:endParaRPr lang="en-US" sz="2400" dirty="0">
              <a:solidFill>
                <a:schemeClr val="bg1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recall score / detection rate is 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0.6032883971012234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F00EFE8-14DF-EF1F-E96C-D091BFB2C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353" y="787400"/>
            <a:ext cx="6124575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B799A1-7B74-B83A-3615-53045CD24936}"/>
              </a:ext>
            </a:extLst>
          </p:cNvPr>
          <p:cNvSpPr txBox="1"/>
          <p:nvPr/>
        </p:nvSpPr>
        <p:spPr>
          <a:xfrm>
            <a:off x="477520" y="4175760"/>
            <a:ext cx="10434320" cy="2718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Observation :</a:t>
            </a:r>
            <a:endParaRPr lang="en-US" sz="2400" b="0" dirty="0">
              <a:solidFill>
                <a:schemeClr val="bg1"/>
              </a:solidFill>
              <a:effectLst/>
              <a:latin typeface="Baskerville Old Face" panose="02020602080505020303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1 -&gt; class 0 &amp; 2 -&gt; class 1</a:t>
            </a:r>
            <a:endParaRPr lang="en-US" sz="2400" b="0" dirty="0">
              <a:solidFill>
                <a:schemeClr val="bg1"/>
              </a:solidFill>
              <a:effectLst/>
              <a:latin typeface="Baskerville Old Face" panose="02020602080505020303" pitchFamily="18" charset="0"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Although the model's f1 and recall are lower than those of the baseline model, it has a high </a:t>
            </a:r>
            <a:r>
              <a:rPr lang="en-US" sz="2400" b="0" i="0" u="none" strike="noStrike" dirty="0" err="1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auc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 value.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</a:rPr>
              <a:t>Also, recall model does have some ambiguity here.</a:t>
            </a:r>
          </a:p>
          <a:p>
            <a:endParaRPr lang="en-IN" sz="2400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75658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D95A6-EBA3-3745-02D5-D05F1103F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dirty="0"/>
              <a:t> </a:t>
            </a:r>
            <a:r>
              <a:rPr lang="en-US" sz="3200" b="1" i="0" u="sng" strike="noStrike" dirty="0">
                <a:effectLst/>
                <a:latin typeface="Cambria" panose="02040503050406030204" pitchFamily="18" charset="0"/>
              </a:rPr>
              <a:t>DECISION TREE WITH HYPERPARAMETER TUNING</a:t>
            </a:r>
            <a:endParaRPr lang="en-IN" sz="32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D2374-F9E7-9CCF-AEF5-9794F07A8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912" y="1198880"/>
            <a:ext cx="5531168" cy="4978083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0.9694895073671678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Test data f1 score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0.8820999316637859</a:t>
            </a:r>
            <a:endParaRPr lang="en-US" sz="2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Training data recall score or detection rate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0.9999317755415317</a:t>
            </a:r>
            <a:endParaRPr lang="en-US" sz="2400" b="0" dirty="0">
              <a:effectLst/>
            </a:endParaRPr>
          </a:p>
          <a:p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Test data recall score or detection rate is</a:t>
            </a: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Times New Roman" panose="02020603050405020304" pitchFamily="18" charset="0"/>
              </a:rPr>
              <a:t> 0.8549832463180862</a:t>
            </a:r>
            <a:endParaRPr lang="en-IN" sz="24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EFB0595-65F0-CA63-B550-B6CA64EBB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801" y="985520"/>
            <a:ext cx="4586287" cy="255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3814B2-4F00-ED1D-C156-58188013F579}"/>
              </a:ext>
            </a:extLst>
          </p:cNvPr>
          <p:cNvSpPr txBox="1"/>
          <p:nvPr/>
        </p:nvSpPr>
        <p:spPr>
          <a:xfrm>
            <a:off x="538480" y="4429760"/>
            <a:ext cx="11084560" cy="2041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000" b="1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Observation :</a:t>
            </a:r>
            <a:endParaRPr lang="en-US" sz="2000" b="0" dirty="0">
              <a:effectLst/>
              <a:latin typeface="Baskerville Old Face" panose="02020602080505020303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000" b="1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1 -&gt; class 0 &amp; 2 -&gt; class 1</a:t>
            </a:r>
            <a:endParaRPr lang="en-US" sz="2000" b="0" dirty="0">
              <a:effectLst/>
              <a:latin typeface="Baskerville Old Face" panose="02020602080505020303" pitchFamily="18" charset="0"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This is currently our best available model.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After implementing some class balancing, we achieved rather high AUC, F1 scores, and recall.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Model is no longer as confused as it was previously on classes 1 and 0.</a:t>
            </a:r>
          </a:p>
        </p:txBody>
      </p:sp>
    </p:spTree>
    <p:extLst>
      <p:ext uri="{BB962C8B-B14F-4D97-AF65-F5344CB8AC3E}">
        <p14:creationId xmlns:p14="http://schemas.microsoft.com/office/powerpoint/2010/main" val="2306777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1CB8B7-F3D0-48E2-ADEB-36C9939880DC}"/>
              </a:ext>
            </a:extLst>
          </p:cNvPr>
          <p:cNvSpPr txBox="1"/>
          <p:nvPr/>
        </p:nvSpPr>
        <p:spPr>
          <a:xfrm>
            <a:off x="1330960" y="1905506"/>
            <a:ext cx="98653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9600" dirty="0">
                <a:solidFill>
                  <a:schemeClr val="accent3">
                    <a:lumMod val="20000"/>
                    <a:lumOff val="80000"/>
                  </a:schemeClr>
                </a:solidFill>
                <a:latin typeface="Lucida Calligraphy" panose="03010101010101010101" pitchFamily="66" charset="0"/>
              </a:rPr>
              <a:t>THANK</a:t>
            </a:r>
          </a:p>
          <a:p>
            <a:pPr algn="ctr"/>
            <a:r>
              <a:rPr lang="en-IN" sz="9600" dirty="0">
                <a:solidFill>
                  <a:schemeClr val="accent3">
                    <a:lumMod val="20000"/>
                    <a:lumOff val="80000"/>
                  </a:schemeClr>
                </a:solidFill>
                <a:latin typeface="Lucida Calligraphy" panose="03010101010101010101" pitchFamily="66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8561245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421F0-76AD-BBE5-8E08-988E8BF62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239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200" b="1" i="0" u="sng" strike="noStrike" dirty="0">
                <a:solidFill>
                  <a:srgbClr val="292929"/>
                </a:solidFill>
                <a:effectLst/>
                <a:latin typeface="Bahnschrift" panose="020B0502040204020203" pitchFamily="34" charset="0"/>
              </a:rPr>
              <a:t>RANDOM FOREST HYPERPARAMETER TUNING</a:t>
            </a:r>
            <a:endParaRPr lang="en-IN" sz="3200" u="sng" dirty="0">
              <a:latin typeface="Bahnschrift" panose="020B0502040204020203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39DEEB0-00CB-9A38-79EC-AD29E56E59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4937" y="1213168"/>
            <a:ext cx="4945505" cy="353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C2BC4F-0D24-FFF9-95C1-FA834E9B978E}"/>
              </a:ext>
            </a:extLst>
          </p:cNvPr>
          <p:cNvSpPr txBox="1"/>
          <p:nvPr/>
        </p:nvSpPr>
        <p:spPr>
          <a:xfrm>
            <a:off x="741680" y="1213168"/>
            <a:ext cx="63093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32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Training data f1 score is</a:t>
            </a:r>
            <a:r>
              <a:rPr lang="en-US" sz="32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0.9812059973378651</a:t>
            </a:r>
            <a:endParaRPr lang="en-US" sz="32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2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Test data f1 score is</a:t>
            </a:r>
            <a:r>
              <a:rPr lang="en-US" sz="32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0.8754566307025742</a:t>
            </a:r>
            <a:endParaRPr lang="en-US" sz="32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2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Training data recall score / detection rate is</a:t>
            </a:r>
            <a:r>
              <a:rPr lang="en-US" sz="32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0.9995565410199556</a:t>
            </a:r>
            <a:endParaRPr lang="en-US" sz="32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32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Test data recall score / detection rate is</a:t>
            </a:r>
            <a:r>
              <a:rPr lang="en-US" sz="32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0.8030078703342944</a:t>
            </a:r>
            <a:endParaRPr lang="en-IN" sz="3200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5D6DCE-B4A7-8225-68A0-76DEC41120AA}"/>
              </a:ext>
            </a:extLst>
          </p:cNvPr>
          <p:cNvSpPr txBox="1"/>
          <p:nvPr/>
        </p:nvSpPr>
        <p:spPr>
          <a:xfrm>
            <a:off x="838200" y="4752598"/>
            <a:ext cx="10398760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Observation :</a:t>
            </a:r>
            <a:endParaRPr lang="en-US" sz="2400" b="0" dirty="0">
              <a:effectLst/>
              <a:latin typeface="Baskerville Old Face" panose="02020602080505020303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400" b="1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1 -&gt; class 0 &amp; 2 -&gt; class 1</a:t>
            </a:r>
            <a:endParaRPr lang="en-US" sz="2400" b="0" dirty="0">
              <a:effectLst/>
              <a:latin typeface="Baskerville Old Face" panose="02020602080505020303" pitchFamily="18" charset="0"/>
            </a:endParaRPr>
          </a:p>
          <a:p>
            <a:pPr rtl="0" fontAlgn="base">
              <a:spcBef>
                <a:spcPts val="3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rgbClr val="292929"/>
                </a:solidFill>
                <a:effectLst/>
                <a:latin typeface="Baskerville Old Face" panose="02020602080505020303" pitchFamily="18" charset="0"/>
              </a:rPr>
              <a:t>In terms of AUC, this model performs better than other models; it also has a strong f1 and recall value, although not as well as Decision tree.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6650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3B4EA-7446-DCA4-EBB7-8123A9A68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36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600" b="1" i="0" u="sng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XGBOOST HYPERPARAMETER TUNING</a:t>
            </a:r>
            <a:endParaRPr lang="en-IN" sz="3600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F958D-D7CC-9E87-E221-BB7B614E51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1016000"/>
            <a:ext cx="5720080" cy="5506720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0.999880615342634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f1 score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0.7592960544990066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detection rate/recall is 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0.9999488316561488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Detection rate/recall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0.6253409179459207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F9561B2-C177-9E47-0683-309BBBC60C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396" y="1016001"/>
            <a:ext cx="5590484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928C9C-9851-B02E-13AB-E89E3204EB45}"/>
              </a:ext>
            </a:extLst>
          </p:cNvPr>
          <p:cNvSpPr txBox="1"/>
          <p:nvPr/>
        </p:nvSpPr>
        <p:spPr>
          <a:xfrm>
            <a:off x="528320" y="4572001"/>
            <a:ext cx="10363200" cy="2503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Observation :</a:t>
            </a:r>
            <a:endParaRPr lang="en-US" sz="2800" b="0" dirty="0">
              <a:solidFill>
                <a:schemeClr val="bg1"/>
              </a:solidFill>
              <a:effectLst/>
              <a:latin typeface="Book Antiqua" panose="02040602050305030304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2800" b="1" i="0" u="none" strike="noStrike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1 -&gt; class 0 &amp; 2 -&gt; class 1</a:t>
            </a:r>
            <a:endParaRPr lang="en-US" sz="2800" b="0" dirty="0">
              <a:solidFill>
                <a:schemeClr val="bg1"/>
              </a:solidFill>
              <a:effectLst/>
              <a:latin typeface="Book Antiqua" panose="02040602050305030304" pitchFamily="18" charset="0"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The </a:t>
            </a:r>
            <a:r>
              <a:rPr lang="en-US" sz="2800" b="0" i="0" u="none" strike="noStrike" dirty="0" err="1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xgboost</a:t>
            </a: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 model does not work as planned.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Book Antiqua" panose="02040602050305030304" pitchFamily="18" charset="0"/>
              </a:rPr>
              <a:t>It cannot recollect the test data properly.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1079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9DC39-3A65-0276-E86A-0A6CD6E83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20" y="-1530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b="1" i="0" u="sng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BASIC STACKING CLASSIFIER</a:t>
            </a:r>
            <a:endParaRPr lang="en-IN" sz="4000" u="sng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5455A-32C9-B638-A992-FC4BA7D0A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" y="782320"/>
            <a:ext cx="5750560" cy="5760403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0.9994799259960271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f1 score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0.7843464552325313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Training data recall score / detection rate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0.9997441582807437</a:t>
            </a:r>
            <a:endParaRPr lang="en-US" b="0" dirty="0">
              <a:solidFill>
                <a:schemeClr val="bg1"/>
              </a:solidFill>
              <a:effectLst/>
            </a:endParaRPr>
          </a:p>
          <a:p>
            <a:r>
              <a:rPr lang="en-US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 data recall score / detection rate is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0.6590820540793267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CBAE905-73B0-A60A-DBC6-8224D5C42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120" y="894080"/>
            <a:ext cx="5829300" cy="420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CEB29B-6ED7-73CF-EDB8-FCB6BA5747CC}"/>
              </a:ext>
            </a:extLst>
          </p:cNvPr>
          <p:cNvSpPr txBox="1"/>
          <p:nvPr/>
        </p:nvSpPr>
        <p:spPr>
          <a:xfrm>
            <a:off x="345440" y="4490720"/>
            <a:ext cx="9387840" cy="2718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Georgia" panose="02040502050405020303" pitchFamily="18" charset="0"/>
              </a:rPr>
              <a:t>Observation:</a:t>
            </a:r>
            <a:endParaRPr lang="en-US" sz="2400" b="0" dirty="0">
              <a:solidFill>
                <a:schemeClr val="bg1"/>
              </a:solidFill>
              <a:effectLst/>
            </a:endParaRPr>
          </a:p>
          <a:p>
            <a:pPr marL="292100" rtl="0" fontAlgn="base">
              <a:spcBef>
                <a:spcPts val="3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Above model is a standard staking model in which I took all of the models and stacked them.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Every model output should be passed to the meta classifier.</a:t>
            </a:r>
          </a:p>
          <a:p>
            <a:pPr marL="2921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We also received a good </a:t>
            </a:r>
            <a:r>
              <a:rPr lang="en-US" sz="2400" b="0" i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auc</a:t>
            </a:r>
            <a:r>
              <a:rPr lang="en-US" sz="24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score, but not a great f1 score or recall.</a:t>
            </a:r>
          </a:p>
          <a:p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545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FAFB8-E73C-A756-F683-7F55B106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38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3600" b="1" i="0" u="sng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CUSTOMIZED STACKING CLASSIFIER</a:t>
            </a:r>
            <a:endParaRPr lang="en-IN" sz="36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434EF-B694-714D-8BFE-BA0CE0368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1005840"/>
            <a:ext cx="4998720" cy="3749039"/>
          </a:xfrm>
        </p:spPr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A133CE65-936B-75B5-A30F-40F26D894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97" y="770892"/>
            <a:ext cx="4007438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E6590237-058A-3A9A-39BA-C67489C73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4068" y="770892"/>
            <a:ext cx="4007438" cy="271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375373FC-66C6-3E34-2D88-2F4BBB1C0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97" y="3875089"/>
            <a:ext cx="4007439" cy="2711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6" name="Picture 10">
            <a:extLst>
              <a:ext uri="{FF2B5EF4-FFF2-40B4-BE49-F238E27FC236}">
                <a16:creationId xmlns:a16="http://schemas.microsoft.com/office/drawing/2014/main" id="{6B2774A0-2F30-2C4E-01F3-898AEB291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432" y="3875089"/>
            <a:ext cx="3902710" cy="2712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841BBA-9422-953E-6D66-7EEC62F1D178}"/>
              </a:ext>
            </a:extLst>
          </p:cNvPr>
          <p:cNvSpPr txBox="1"/>
          <p:nvPr/>
        </p:nvSpPr>
        <p:spPr>
          <a:xfrm>
            <a:off x="1238072" y="3487690"/>
            <a:ext cx="3144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with 1000 sample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99815-1D4F-02D8-C088-62BBABABC190}"/>
              </a:ext>
            </a:extLst>
          </p:cNvPr>
          <p:cNvSpPr txBox="1"/>
          <p:nvPr/>
        </p:nvSpPr>
        <p:spPr>
          <a:xfrm>
            <a:off x="8433073" y="3505757"/>
            <a:ext cx="2275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with 1500 sample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0D01A-3D28-37BD-00BA-842F2879849D}"/>
              </a:ext>
            </a:extLst>
          </p:cNvPr>
          <p:cNvSpPr txBox="1"/>
          <p:nvPr/>
        </p:nvSpPr>
        <p:spPr>
          <a:xfrm>
            <a:off x="1344956" y="6521655"/>
            <a:ext cx="2153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i="0" u="none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with 2000 sample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0018A8-3D6A-595A-64E8-4E790B2969F5}"/>
              </a:ext>
            </a:extLst>
          </p:cNvPr>
          <p:cNvSpPr txBox="1"/>
          <p:nvPr/>
        </p:nvSpPr>
        <p:spPr>
          <a:xfrm>
            <a:off x="7569410" y="6558214"/>
            <a:ext cx="386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dirty="0">
                <a:solidFill>
                  <a:srgbClr val="292929"/>
                </a:solidFill>
                <a:effectLst/>
                <a:latin typeface="Arial" panose="020B0604020202020204" pitchFamily="34" charset="0"/>
              </a:rPr>
              <a:t>10000 data point and 100 samples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6642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9D08E-7D11-FB0C-F444-815CCDCF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2255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i="0" u="sng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FEATURE ENGINEERING WITH RANDOM FOREST</a:t>
            </a:r>
            <a:endParaRPr lang="en-IN" sz="4000" u="sng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5B15F-8E1E-7ACF-246C-CD49E7762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825183"/>
            <a:ext cx="5831840" cy="5496560"/>
          </a:xfrm>
        </p:spPr>
        <p:txBody>
          <a:bodyPr>
            <a:norm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b="1" i="0" u="none" strike="noStrike" dirty="0">
                <a:effectLst/>
                <a:latin typeface="Times New Roman" panose="02020603050405020304" pitchFamily="18" charset="0"/>
              </a:rPr>
              <a:t>Training data f1 score is</a:t>
            </a:r>
            <a:r>
              <a:rPr lang="en-US" b="0" i="0" u="none" strike="noStrike" dirty="0">
                <a:effectLst/>
                <a:latin typeface="Times New Roman" panose="02020603050405020304" pitchFamily="18" charset="0"/>
              </a:rPr>
              <a:t> 0.9871886660545977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effectLst/>
                <a:latin typeface="Times New Roman" panose="02020603050405020304" pitchFamily="18" charset="0"/>
              </a:rPr>
              <a:t>Test data f1 score is</a:t>
            </a:r>
            <a:r>
              <a:rPr lang="en-US" b="0" i="0" u="none" strike="noStrike" dirty="0">
                <a:effectLst/>
                <a:latin typeface="Times New Roman" panose="02020603050405020304" pitchFamily="18" charset="0"/>
              </a:rPr>
              <a:t> 0.8739645724480694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1" i="0" u="none" strike="noStrike" dirty="0">
                <a:effectLst/>
                <a:latin typeface="Times New Roman" panose="02020603050405020304" pitchFamily="18" charset="0"/>
              </a:rPr>
              <a:t>Training data recall score / detection rate is</a:t>
            </a:r>
            <a:r>
              <a:rPr lang="en-US" b="0" i="0" u="none" strike="noStrike" dirty="0">
                <a:effectLst/>
                <a:latin typeface="Times New Roman" panose="02020603050405020304" pitchFamily="18" charset="0"/>
              </a:rPr>
              <a:t> 0.9995053726761044</a:t>
            </a:r>
            <a:endParaRPr lang="en-US" b="0" dirty="0">
              <a:effectLst/>
            </a:endParaRPr>
          </a:p>
          <a:p>
            <a:r>
              <a:rPr lang="en-US" b="1" i="0" u="none" strike="noStrike" dirty="0">
                <a:effectLst/>
                <a:latin typeface="Times New Roman" panose="02020603050405020304" pitchFamily="18" charset="0"/>
              </a:rPr>
              <a:t>Test data recall score / detection rate is</a:t>
            </a:r>
            <a:r>
              <a:rPr lang="en-US" b="0" i="0" u="none" strike="noStrike" dirty="0">
                <a:effectLst/>
                <a:latin typeface="Times New Roman" panose="02020603050405020304" pitchFamily="18" charset="0"/>
              </a:rPr>
              <a:t> 0.8016052364996493</a:t>
            </a:r>
            <a:endParaRPr lang="en-IN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39BC370-2347-7E22-6DE6-680C704A7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0640" y="1101408"/>
            <a:ext cx="5593376" cy="3970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2AB2F1-F495-8074-107C-7E49A053BCAF}"/>
              </a:ext>
            </a:extLst>
          </p:cNvPr>
          <p:cNvSpPr txBox="1"/>
          <p:nvPr/>
        </p:nvSpPr>
        <p:spPr>
          <a:xfrm>
            <a:off x="558800" y="5071745"/>
            <a:ext cx="10363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3000"/>
              </a:spcBef>
              <a:spcAft>
                <a:spcPts val="0"/>
              </a:spcAft>
            </a:pPr>
            <a:r>
              <a:rPr lang="en-US" sz="3600" b="1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Observation:</a:t>
            </a:r>
            <a:endParaRPr lang="en-US" sz="36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</a:pPr>
            <a:r>
              <a:rPr lang="en-US" sz="36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This model produces the greatest </a:t>
            </a:r>
            <a:r>
              <a:rPr lang="en-US" sz="3600" b="0" i="0" u="none" strike="noStrike" dirty="0" err="1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auc</a:t>
            </a:r>
            <a:r>
              <a:rPr lang="en-US" sz="3600" b="0" i="0" u="none" strike="noStrike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value, outperforming our prior random forest model.</a:t>
            </a:r>
            <a:endParaRPr lang="en-US" sz="36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br>
              <a:rPr lang="en-US" sz="3600" dirty="0">
                <a:latin typeface="Aparajita" panose="02020603050405020304" pitchFamily="18" charset="0"/>
                <a:cs typeface="Aparajita" panose="02020603050405020304" pitchFamily="18" charset="0"/>
              </a:rPr>
            </a:br>
            <a:endParaRPr lang="en-IN" sz="3600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712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426F-8194-0DCE-4E29-B3651FC5B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987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IN" sz="4000" b="1" i="0" u="sng" strike="noStrike" dirty="0">
                <a:solidFill>
                  <a:schemeClr val="bg1"/>
                </a:solidFill>
                <a:effectLst/>
                <a:latin typeface="Cambria" panose="02040503050406030204" pitchFamily="18" charset="0"/>
              </a:rPr>
              <a:t>RESULT</a:t>
            </a:r>
            <a:endParaRPr lang="en-IN" sz="4000" u="sng" dirty="0">
              <a:solidFill>
                <a:schemeClr val="bg1"/>
              </a:solidFill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151D5636-3A55-76B0-ECD6-B5F0EC5F8FB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107" y="1615440"/>
            <a:ext cx="11270033" cy="453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9815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80B51-5E88-5023-6C88-65310A6A7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8EF5B-463A-6110-9C10-1CD3A94E1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   </a:t>
            </a:r>
          </a:p>
          <a:p>
            <a:pPr marL="0" indent="0">
              <a:buNone/>
            </a:pPr>
            <a:r>
              <a:rPr lang="en-IN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5299D1-DEB2-6D8C-D3F4-25C747E72774}"/>
              </a:ext>
            </a:extLst>
          </p:cNvPr>
          <p:cNvSpPr txBox="1"/>
          <p:nvPr/>
        </p:nvSpPr>
        <p:spPr>
          <a:xfrm>
            <a:off x="1676400" y="863600"/>
            <a:ext cx="9123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u="sng">
                <a:latin typeface="Aparajita" panose="02020603050405020304" pitchFamily="18" charset="0"/>
                <a:cs typeface="Aparajita" panose="02020603050405020304" pitchFamily="18" charset="0"/>
              </a:rPr>
              <a:t>INTRODUCTION </a:t>
            </a:r>
            <a:endParaRPr lang="en-IN" sz="5400" u="sng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3DD3B-937E-3E29-A1CB-A07FF8FA273B}"/>
              </a:ext>
            </a:extLst>
          </p:cNvPr>
          <p:cNvSpPr txBox="1"/>
          <p:nvPr/>
        </p:nvSpPr>
        <p:spPr>
          <a:xfrm>
            <a:off x="1569720" y="1758970"/>
            <a:ext cx="923036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>
                <a:latin typeface="Aparajita" panose="02020603050405020304" pitchFamily="18" charset="0"/>
                <a:cs typeface="Aparajita" panose="02020603050405020304" pitchFamily="18" charset="0"/>
              </a:rPr>
              <a:t>Network intrusion</a:t>
            </a:r>
            <a:r>
              <a:rPr lang="en-IN" sz="2800" b="1" dirty="0">
                <a:latin typeface="Aparajita" panose="02020603050405020304" pitchFamily="18" charset="0"/>
                <a:cs typeface="Aparajita" panose="02020603050405020304" pitchFamily="18" charset="0"/>
              </a:rPr>
              <a:t>:</a:t>
            </a:r>
          </a:p>
          <a:p>
            <a:endParaRPr lang="en-IN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Network intrusion is the unauthorized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access of a computer network or system by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 individual or entity without permission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The goal of a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network intrusion is typically to compromise the security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of the network or system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by exploiting vulnerabilities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or weaknesses.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Intrusions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can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result in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theft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, manipulation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,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or destruction of sensitive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data, as well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as disruption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of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normal operations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Intrusions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can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be carried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out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through various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means, such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as hacking, phishing, social engineering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, </a:t>
            </a:r>
            <a:r>
              <a:rPr lang="en-US" sz="28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or exploiting security flaws in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software or hardware.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374151"/>
              </a:solidFill>
              <a:effectLst/>
              <a:latin typeface="Söhne"/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493452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7D7F3-F75D-8426-8773-6E5C06BAC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02F64-4825-B233-457E-8319FD511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C57589-F1F8-8875-C4D6-0B0765FB3E83}"/>
              </a:ext>
            </a:extLst>
          </p:cNvPr>
          <p:cNvSpPr txBox="1"/>
          <p:nvPr/>
        </p:nvSpPr>
        <p:spPr>
          <a:xfrm>
            <a:off x="1087120" y="914400"/>
            <a:ext cx="1008888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>
                <a:latin typeface="Aparajita" panose="02020603050405020304" pitchFamily="18" charset="0"/>
                <a:cs typeface="Aparajita" panose="02020603050405020304" pitchFamily="18" charset="0"/>
              </a:rPr>
              <a:t>Network Intrusion Detection </a:t>
            </a:r>
            <a:r>
              <a:rPr lang="en-IN" sz="3200" dirty="0">
                <a:latin typeface="Aparajita" panose="02020603050405020304" pitchFamily="18" charset="0"/>
                <a:cs typeface="Aparajita" panose="02020603050405020304" pitchFamily="18" charset="0"/>
              </a:rPr>
              <a:t>System</a:t>
            </a:r>
          </a:p>
          <a:p>
            <a:endParaRPr lang="en-IN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IN" sz="2800" dirty="0"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600">
                <a:latin typeface="Aparajita" panose="02020603050405020304" pitchFamily="18" charset="0"/>
                <a:cs typeface="Aparajita" panose="02020603050405020304" pitchFamily="18" charset="0"/>
              </a:rPr>
              <a:t>An Intrusion Detection System (IDS) is a device </a:t>
            </a:r>
            <a:r>
              <a:rPr lang="en-US" sz="2600" dirty="0">
                <a:latin typeface="Aparajita" panose="02020603050405020304" pitchFamily="18" charset="0"/>
                <a:cs typeface="Aparajita" panose="02020603050405020304" pitchFamily="18" charset="0"/>
              </a:rPr>
              <a:t>or </a:t>
            </a:r>
            <a:r>
              <a:rPr lang="en-US" sz="2600">
                <a:latin typeface="Aparajita" panose="02020603050405020304" pitchFamily="18" charset="0"/>
                <a:cs typeface="Aparajita" panose="02020603050405020304" pitchFamily="18" charset="0"/>
              </a:rPr>
              <a:t>software application that monitors </a:t>
            </a:r>
            <a:r>
              <a:rPr lang="en-US" sz="2600" dirty="0">
                <a:latin typeface="Aparajita" panose="02020603050405020304" pitchFamily="18" charset="0"/>
                <a:cs typeface="Aparajita" panose="02020603050405020304" pitchFamily="18" charset="0"/>
              </a:rPr>
              <a:t>a network or systems </a:t>
            </a:r>
            <a:r>
              <a:rPr lang="en-US" sz="2600">
                <a:latin typeface="Aparajita" panose="02020603050405020304" pitchFamily="18" charset="0"/>
                <a:cs typeface="Aparajita" panose="02020603050405020304" pitchFamily="18" charset="0"/>
              </a:rPr>
              <a:t>for malicious activity or policy violations</a:t>
            </a:r>
            <a:r>
              <a:rPr lang="en-IN" sz="2600"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  <a:r>
              <a:rPr lang="en-US" sz="26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 It monitors </a:t>
            </a:r>
            <a:r>
              <a:rPr lang="en-US" sz="26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system or </a:t>
            </a:r>
            <a:r>
              <a:rPr lang="en-US" sz="26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network activity in real-time, analyzing </a:t>
            </a:r>
            <a:r>
              <a:rPr lang="en-US" sz="26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 </a:t>
            </a:r>
            <a:r>
              <a:rPr lang="en-US" sz="26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and looking for anomalies </a:t>
            </a:r>
            <a:r>
              <a:rPr lang="en-US" sz="26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or patterns </a:t>
            </a:r>
            <a:r>
              <a:rPr lang="en-US" sz="2600" b="0" i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that indicate potential security </a:t>
            </a:r>
            <a:r>
              <a:rPr lang="en-US" sz="2600" b="0" i="0" dirty="0">
                <a:solidFill>
                  <a:srgbClr val="374151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threats.</a:t>
            </a:r>
            <a:endParaRPr lang="en-IN" sz="2600" b="0" i="0" dirty="0">
              <a:solidFill>
                <a:srgbClr val="374151"/>
              </a:solidFill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IN" sz="2600" dirty="0">
              <a:solidFill>
                <a:srgbClr val="37415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Intrusion detection systems (IDSs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)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are designed to differentiate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between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normal connections and intrusions by analyzing network traffic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and system logs for patterns or features that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are indicative of malicious activity. IDSs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can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use machine learning algorithms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to learn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from historical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and automatically identify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new patterns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of malicious behavior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. They can also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use predefined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rules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or signatures to identify 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known attack patterns or </a:t>
            </a:r>
            <a:r>
              <a:rPr lang="en-US" sz="2600" b="0" i="0" u="none" strike="noStrike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anomalous behavior</a:t>
            </a:r>
            <a:r>
              <a:rPr lang="en-US" sz="2600" b="0" i="0" u="none" strike="noStrike" dirty="0">
                <a:solidFill>
                  <a:srgbClr val="000000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  <a:endParaRPr lang="en-US" sz="2600" b="0" dirty="0">
              <a:effectLst/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br>
              <a:rPr lang="en-US" sz="2800" dirty="0"/>
            </a:br>
            <a:r>
              <a:rPr lang="en-IN" sz="2800" dirty="0">
                <a:latin typeface="Aparajita" panose="02020603050405020304" pitchFamily="18" charset="0"/>
                <a:cs typeface="Aparajita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9499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898A1-3A86-DB80-A0DD-CBB7FF613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0186"/>
            <a:ext cx="10177072" cy="1290502"/>
          </a:xfrm>
        </p:spPr>
        <p:txBody>
          <a:bodyPr/>
          <a:lstStyle/>
          <a:p>
            <a:r>
              <a:rPr lang="en-IN" dirty="0"/>
              <a:t> 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F3B0F-A4CA-04C1-82B2-E26D05862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     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DE07C7-D2FA-9968-C22D-E18DFF485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4" y="400185"/>
            <a:ext cx="11576476" cy="610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94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68CA9-069D-746F-7DE5-1CC388B2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5F973-EE51-12C2-6AD4-832331484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2DDCB0-A75F-F385-1F94-C56E13452C82}"/>
              </a:ext>
            </a:extLst>
          </p:cNvPr>
          <p:cNvSpPr txBox="1"/>
          <p:nvPr/>
        </p:nvSpPr>
        <p:spPr>
          <a:xfrm>
            <a:off x="838200" y="172720"/>
            <a:ext cx="1051560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Need </a:t>
            </a:r>
            <a:r>
              <a:rPr lang="en-IN" sz="4000" b="1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Of IDS</a:t>
            </a:r>
            <a:endParaRPr lang="en-IN" sz="4000" b="1" dirty="0">
              <a:solidFill>
                <a:schemeClr val="bg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IN" sz="2600" dirty="0">
              <a:solidFill>
                <a:schemeClr val="bg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Building a reliable network is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very difficult task considering all different possible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types of attacks. Nowadays, computer networks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and their services are widely used in industry, business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, and all areas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of life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and so does the number of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attacks increased . Security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personnel and everyone who has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 responsibility for providing protection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for a network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and its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users,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have serious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concerns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about intruder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attacks.</a:t>
            </a:r>
          </a:p>
          <a:p>
            <a:endParaRPr lang="en-US" sz="2600" dirty="0">
              <a:solidFill>
                <a:schemeClr val="bg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IDS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becomes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an essential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part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for building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computer network to capture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these kinds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of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attacks in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early stages,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because IDS works against all intruder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attacks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. IDS uses classification techniques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to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make decision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about every packet pass through the network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whether it is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 normal packet or an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attack (i.</a:t>
            </a:r>
            <a:r>
              <a:rPr lang="en-US" sz="2600" dirty="0" err="1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e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. DOS, U2R, R2L, PROBE) packet. </a:t>
            </a:r>
          </a:p>
          <a:p>
            <a:endParaRPr lang="en-US" sz="2600" dirty="0">
              <a:solidFill>
                <a:schemeClr val="bg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The intrusion detector learning task is to build a predictive model (i.</a:t>
            </a:r>
            <a:r>
              <a:rPr lang="en-US" sz="2600" dirty="0" err="1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e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.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a classifier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) capable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of distinguishing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between ``bad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'' connections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,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called intrusions 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or attacks, and ``good'' </a:t>
            </a:r>
            <a:r>
              <a:rPr lang="en-US" sz="260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normal connections</a:t>
            </a:r>
            <a:r>
              <a:rPr lang="en-US" sz="2600" dirty="0">
                <a:solidFill>
                  <a:schemeClr val="bg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.</a:t>
            </a:r>
            <a:endParaRPr lang="en-IN" sz="2600" dirty="0">
              <a:solidFill>
                <a:schemeClr val="bg1"/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  <a:p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78250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46284-B326-8049-2189-5D6EA4C94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>
                <a:latin typeface="Aparajita" panose="02020603050405020304" pitchFamily="18" charset="0"/>
                <a:cs typeface="Aparajita" panose="02020603050405020304" pitchFamily="18" charset="0"/>
              </a:rPr>
              <a:t> DIFFERENT </a:t>
            </a:r>
            <a:r>
              <a:rPr lang="en-IN" b="1" u="sng" dirty="0">
                <a:latin typeface="Aparajita" panose="02020603050405020304" pitchFamily="18" charset="0"/>
                <a:cs typeface="Aparajita" panose="02020603050405020304" pitchFamily="18" charset="0"/>
              </a:rPr>
              <a:t>CLASSES OF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5715D-871C-D490-239A-2E0FB231E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EE5F09-E09A-4F07-5260-BA9F08F474C1}"/>
              </a:ext>
            </a:extLst>
          </p:cNvPr>
          <p:cNvSpPr txBox="1"/>
          <p:nvPr/>
        </p:nvSpPr>
        <p:spPr>
          <a:xfrm>
            <a:off x="838200" y="1690688"/>
            <a:ext cx="10515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  <a:r>
              <a:rPr lang="en-US" sz="2400" b="1" u="sng" dirty="0">
                <a:latin typeface="Mongolian Baiti" panose="03000500000000000000" pitchFamily="66" charset="0"/>
                <a:cs typeface="Mongolian Baiti" panose="03000500000000000000" pitchFamily="66" charset="0"/>
              </a:rPr>
              <a:t>Denial of Service (DoS)</a:t>
            </a:r>
          </a:p>
          <a:p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	 An attacker tries to prevent legitimate users from using a service. For 	example, SYN flood, 	Smurf and teardrop.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 </a:t>
            </a:r>
            <a:r>
              <a:rPr lang="en-US" sz="2400" b="1" u="sng" dirty="0">
                <a:latin typeface="Mongolian Baiti" panose="03000500000000000000" pitchFamily="66" charset="0"/>
                <a:cs typeface="Mongolian Baiti" panose="03000500000000000000" pitchFamily="66" charset="0"/>
              </a:rPr>
              <a:t>User to Root (U2R) </a:t>
            </a:r>
          </a:p>
          <a:p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	An attacker has local access to the victim machine and tries to gain super-	user privilege. For example, buffer overflow attacks.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 </a:t>
            </a:r>
            <a:r>
              <a:rPr lang="en-US" sz="2400" b="1" u="sng" dirty="0">
                <a:latin typeface="Mongolian Baiti" panose="03000500000000000000" pitchFamily="66" charset="0"/>
                <a:cs typeface="Mongolian Baiti" panose="03000500000000000000" pitchFamily="66" charset="0"/>
              </a:rPr>
              <a:t>Remote to Local (R2L) </a:t>
            </a:r>
          </a:p>
          <a:p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	An </a:t>
            </a:r>
            <a:r>
              <a:rPr lang="en-US" sz="2400">
                <a:latin typeface="Mongolian Baiti" panose="03000500000000000000" pitchFamily="66" charset="0"/>
                <a:cs typeface="Mongolian Baiti" panose="03000500000000000000" pitchFamily="66" charset="0"/>
              </a:rPr>
              <a:t>attacker tries to gain </a:t>
            </a: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access </a:t>
            </a:r>
            <a:r>
              <a:rPr lang="en-US" sz="2400">
                <a:latin typeface="Mongolian Baiti" panose="03000500000000000000" pitchFamily="66" charset="0"/>
                <a:cs typeface="Mongolian Baiti" panose="03000500000000000000" pitchFamily="66" charset="0"/>
              </a:rPr>
              <a:t>to victim machine without having </a:t>
            </a: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an account 	</a:t>
            </a:r>
            <a:r>
              <a:rPr lang="en-US" sz="2400">
                <a:latin typeface="Mongolian Baiti" panose="03000500000000000000" pitchFamily="66" charset="0"/>
                <a:cs typeface="Mongolian Baiti" panose="03000500000000000000" pitchFamily="66" charset="0"/>
              </a:rPr>
              <a:t>on it</a:t>
            </a: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. For example, password guessing attack.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  </a:t>
            </a:r>
            <a:r>
              <a:rPr lang="en-US" sz="2400" b="1" u="sng" dirty="0">
                <a:latin typeface="Mongolian Baiti" panose="03000500000000000000" pitchFamily="66" charset="0"/>
                <a:cs typeface="Mongolian Baiti" panose="03000500000000000000" pitchFamily="66" charset="0"/>
              </a:rPr>
              <a:t>Probe</a:t>
            </a:r>
          </a:p>
          <a:p>
            <a:r>
              <a:rPr lang="en-US" sz="2400" dirty="0">
                <a:latin typeface="Mongolian Baiti" panose="03000500000000000000" pitchFamily="66" charset="0"/>
                <a:cs typeface="Mongolian Baiti" panose="03000500000000000000" pitchFamily="66" charset="0"/>
              </a:rPr>
              <a:t>	 An attacker tries to gain information about the target host. For example,       	port-scan and ping-sweep. </a:t>
            </a:r>
            <a:endParaRPr lang="en-IN" sz="2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733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D0F51-87EB-21EA-D590-14138D9C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IN" sz="4800" b="1" u="sng">
                <a:solidFill>
                  <a:schemeClr val="accent5">
                    <a:lumMod val="50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SIGNIFICANCE OF IDS</a:t>
            </a:r>
            <a:endParaRPr lang="en-IN" sz="4800" b="1" u="sng" dirty="0">
              <a:solidFill>
                <a:schemeClr val="accent5">
                  <a:lumMod val="50000"/>
                </a:schemeClr>
              </a:solidFill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9E027-EF66-93C1-2036-0957F0B05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568"/>
            <a:ext cx="10515600" cy="5492432"/>
          </a:xfrm>
        </p:spPr>
        <p:txBody>
          <a:bodyPr>
            <a:normAutofit fontScale="85000" lnSpcReduction="20000"/>
          </a:bodyPr>
          <a:lstStyle/>
          <a:p>
            <a:pPr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Improving network security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: The project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can contribute to improving network security by detecting and alerting system administrators to potential intrusions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before they can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cause significant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harm.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By using machine learning algorithms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the intrusion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can identify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new patterns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of malicious behavior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and adapt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to changing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threat landscapes.</a:t>
            </a:r>
            <a:endParaRPr lang="en-US" sz="2400" b="0" dirty="0">
              <a:solidFill>
                <a:schemeClr val="accent5">
                  <a:lumMod val="50000"/>
                </a:schemeClr>
              </a:solidFill>
              <a:effectLst/>
            </a:endParaRPr>
          </a:p>
          <a:p>
            <a:pPr>
              <a:lnSpc>
                <a:spcPct val="110000"/>
              </a:lnSpc>
            </a:pPr>
            <a:r>
              <a:rPr lang="en-US" sz="2400" b="1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Reducing false positives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By using machine learning algorithms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the intrusion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 can learn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from historical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data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and identify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complex patterns of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normal behavior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that may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be indicative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of an attack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. This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can reduce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false positive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rates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, which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are a common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problem in traditional rule-based intrusion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systems.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400" b="0" i="0" u="none" strike="noStrike" dirty="0">
              <a:solidFill>
                <a:schemeClr val="accent5">
                  <a:lumMod val="50000"/>
                </a:schemeClr>
              </a:solidFill>
              <a:effectLst/>
              <a:latin typeface="Times New Roman" panose="02020603050405020304" pitchFamily="18" charset="0"/>
            </a:endParaRPr>
          </a:p>
          <a:p>
            <a:pPr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Enhancing </a:t>
            </a:r>
            <a:r>
              <a:rPr lang="en-US" sz="2400" b="1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 performance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By using machine learning algorithms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, we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can improve the efficiency &amp; scalability of intrusion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systems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. Real-time threat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and response are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made possible by machine learning algorithms' ability to swiftly and reliably recognize patterns in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vast amounts of data.</a:t>
            </a:r>
          </a:p>
          <a:p>
            <a:pPr marL="0" indent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b="1" dirty="0">
              <a:solidFill>
                <a:schemeClr val="accent5">
                  <a:lumMod val="50000"/>
                </a:schemeClr>
              </a:solidFill>
              <a:effectLst/>
            </a:endParaRPr>
          </a:p>
          <a:p>
            <a:pPr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Enabling proactive security </a:t>
            </a:r>
            <a:r>
              <a:rPr lang="en-US" sz="2400" b="1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measures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: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By detecting potential threats in real-time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,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the intrusion detection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system can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enable proactive security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measures such </a:t>
            </a:r>
            <a:r>
              <a:rPr lang="en-US" sz="2400" b="0" i="0" u="none" strike="noStrike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as blocking or quarantining suspicious network traffic, reducing the risk </a:t>
            </a:r>
            <a:r>
              <a:rPr lang="en-US" sz="2400" b="0" i="0" u="none" strike="noStrike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</a:rPr>
              <a:t>of a successful attack.</a:t>
            </a:r>
            <a:endParaRPr lang="en-US" sz="2400" b="0" dirty="0">
              <a:solidFill>
                <a:schemeClr val="accent5">
                  <a:lumMod val="50000"/>
                </a:schemeClr>
              </a:solidFill>
              <a:effectLst/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5547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A6E43-F725-F6F1-BF73-0E30D58C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27E9A-7D24-0AD2-8A14-E33AB98DD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1253331"/>
            <a:ext cx="10515600" cy="1325563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The intrusion detector learning task is to build a predictive model (i.</a:t>
            </a:r>
            <a:r>
              <a:rPr lang="en-US" b="0" i="0" dirty="0" err="1">
                <a:solidFill>
                  <a:srgbClr val="292929"/>
                </a:solidFill>
                <a:effectLst/>
                <a:latin typeface="source-serif-pro"/>
              </a:rPr>
              <a:t>e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a classifier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) capable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of distinguishing 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between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bad connections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,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called intrusions 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or attacks, and good </a:t>
            </a:r>
            <a:r>
              <a:rPr lang="en-US" b="0" i="0">
                <a:solidFill>
                  <a:srgbClr val="292929"/>
                </a:solidFill>
                <a:effectLst/>
                <a:latin typeface="source-serif-pro"/>
              </a:rPr>
              <a:t>normal connections</a:t>
            </a:r>
            <a:r>
              <a:rPr lang="en-US" b="0" i="0" dirty="0">
                <a:solidFill>
                  <a:srgbClr val="292929"/>
                </a:solidFill>
                <a:effectLst/>
                <a:latin typeface="source-serif-pro"/>
              </a:rPr>
              <a:t>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71C70-995E-7D25-2863-FDCE3034997E}"/>
              </a:ext>
            </a:extLst>
          </p:cNvPr>
          <p:cNvSpPr txBox="1"/>
          <p:nvPr/>
        </p:nvSpPr>
        <p:spPr>
          <a:xfrm>
            <a:off x="152400" y="422334"/>
            <a:ext cx="10053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u="sng" dirty="0">
                <a:latin typeface="Aparajita" panose="02020603050405020304" pitchFamily="18" charset="0"/>
                <a:cs typeface="Aparajita" panose="02020603050405020304" pitchFamily="18" charset="0"/>
              </a:rPr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455384-F886-C07B-610F-C859B8036DB6}"/>
              </a:ext>
            </a:extLst>
          </p:cNvPr>
          <p:cNvSpPr txBox="1"/>
          <p:nvPr/>
        </p:nvSpPr>
        <p:spPr>
          <a:xfrm>
            <a:off x="152400" y="2578894"/>
            <a:ext cx="1135888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i="0" u="sng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 SOURCE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The data set used </a:t>
            </a:r>
            <a:r>
              <a:rPr lang="en-US" sz="2800" b="0" i="0">
                <a:solidFill>
                  <a:srgbClr val="292929"/>
                </a:solidFill>
                <a:effectLst/>
                <a:latin typeface="source-serif-pro"/>
              </a:rPr>
              <a:t>here is 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NSL KDD (</a:t>
            </a:r>
            <a:r>
              <a:rPr lang="en-US" sz="2800" b="0" i="0">
                <a:solidFill>
                  <a:srgbClr val="292929"/>
                </a:solidFill>
                <a:effectLst/>
                <a:latin typeface="source-serif-pro"/>
              </a:rPr>
              <a:t>new version 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of kdd-cup99).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we </a:t>
            </a:r>
            <a:r>
              <a:rPr lang="en-US" sz="2800" b="0" i="0">
                <a:solidFill>
                  <a:srgbClr val="292929"/>
                </a:solidFill>
                <a:effectLst/>
                <a:latin typeface="source-serif-pro"/>
              </a:rPr>
              <a:t>can easily 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download the data set </a:t>
            </a:r>
            <a:r>
              <a:rPr lang="en-US" sz="2800" b="0" i="0">
                <a:solidFill>
                  <a:srgbClr val="292929"/>
                </a:solidFill>
                <a:effectLst/>
                <a:latin typeface="source-serif-pro"/>
              </a:rPr>
              <a:t>from this link </a:t>
            </a:r>
            <a:r>
              <a:rPr lang="en-US" sz="2800" b="0" i="0" dirty="0">
                <a:solidFill>
                  <a:srgbClr val="292929"/>
                </a:solidFill>
                <a:effectLst/>
                <a:latin typeface="source-serif-pro"/>
              </a:rPr>
              <a:t>: </a:t>
            </a:r>
            <a:r>
              <a:rPr lang="en-US" sz="2800" b="0" i="0" u="sng" dirty="0">
                <a:solidFill>
                  <a:srgbClr val="292929"/>
                </a:solidFill>
                <a:effectLst/>
                <a:latin typeface="source-serif-pro"/>
                <a:hlinkClick r:id="rId3"/>
              </a:rPr>
              <a:t>https://www.unb.ca</a:t>
            </a:r>
            <a:r>
              <a:rPr lang="en-US" sz="2800" b="0" i="0" u="sng">
                <a:solidFill>
                  <a:srgbClr val="292929"/>
                </a:solidFill>
                <a:effectLst/>
                <a:latin typeface="source-serif-pro"/>
                <a:hlinkClick r:id="rId3"/>
              </a:rPr>
              <a:t>/cic</a:t>
            </a:r>
            <a:r>
              <a:rPr lang="en-US" sz="2800" b="0" i="0" u="sng" dirty="0">
                <a:solidFill>
                  <a:srgbClr val="292929"/>
                </a:solidFill>
                <a:effectLst/>
                <a:latin typeface="source-serif-pro"/>
                <a:hlinkClick r:id="rId3"/>
              </a:rPr>
              <a:t>/datasets/nsl.html</a:t>
            </a:r>
            <a:endParaRPr lang="en-US" sz="2800" b="0" i="0" u="sng" dirty="0">
              <a:solidFill>
                <a:srgbClr val="292929"/>
              </a:solidFill>
              <a:effectLst/>
              <a:latin typeface="source-serif-pro"/>
            </a:endParaRPr>
          </a:p>
          <a:p>
            <a:pPr algn="l"/>
            <a:endParaRPr lang="en-US" sz="2800" b="0" i="0" dirty="0">
              <a:solidFill>
                <a:srgbClr val="292929"/>
              </a:solidFill>
              <a:effectLst/>
              <a:latin typeface="source-serif-pro"/>
            </a:endParaRPr>
          </a:p>
          <a:p>
            <a:r>
              <a:rPr lang="en-IN" sz="4800" u="sng">
                <a:latin typeface="Aparajita" panose="02020603050405020304" pitchFamily="18" charset="0"/>
                <a:cs typeface="Aparajita" panose="02020603050405020304" pitchFamily="18" charset="0"/>
              </a:rPr>
              <a:t>OBJECTIVE</a:t>
            </a:r>
            <a:r>
              <a:rPr lang="en-IN" sz="4800" u="sng" dirty="0">
                <a:latin typeface="Aparajita" panose="02020603050405020304" pitchFamily="18" charset="0"/>
                <a:cs typeface="Aparajita" panose="02020603050405020304" pitchFamily="18" charset="0"/>
              </a:rPr>
              <a:t>:</a:t>
            </a:r>
          </a:p>
          <a:p>
            <a:r>
              <a:rPr lang="en-US" sz="3600" b="0" i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 Given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 </a:t>
            </a:r>
            <a:r>
              <a:rPr lang="en-US" sz="3600" b="0" i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data point, classify is it </a:t>
            </a:r>
            <a:r>
              <a:rPr lang="en-US" sz="3600" b="0" i="0" dirty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an attack or not </a:t>
            </a:r>
            <a:r>
              <a:rPr lang="en-US" sz="3600" b="0" i="0">
                <a:solidFill>
                  <a:srgbClr val="292929"/>
                </a:solidFill>
                <a:effectLst/>
                <a:latin typeface="Aparajita" panose="02020603050405020304" pitchFamily="18" charset="0"/>
                <a:cs typeface="Aparajita" panose="02020603050405020304" pitchFamily="18" charset="0"/>
              </a:rPr>
              <a:t>-&gt; Binary Classification</a:t>
            </a:r>
            <a:endParaRPr lang="en-IN" sz="3600" dirty="0">
              <a:latin typeface="Aparajita" panose="02020603050405020304" pitchFamily="18" charset="0"/>
              <a:cs typeface="Aparajita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751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2303</Words>
  <Application>Microsoft Office PowerPoint</Application>
  <PresentationFormat>Widescreen</PresentationFormat>
  <Paragraphs>220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6" baseType="lpstr">
      <vt:lpstr>Aparajita</vt:lpstr>
      <vt:lpstr>Arial</vt:lpstr>
      <vt:lpstr>Bahnschrift</vt:lpstr>
      <vt:lpstr>Baskerville Old Face</vt:lpstr>
      <vt:lpstr>Book Antiqua</vt:lpstr>
      <vt:lpstr>Bookman Old Style</vt:lpstr>
      <vt:lpstr>Calibri</vt:lpstr>
      <vt:lpstr>Calibri Light</vt:lpstr>
      <vt:lpstr>Cambria</vt:lpstr>
      <vt:lpstr>Franklin Gothic Demi Cond</vt:lpstr>
      <vt:lpstr>Georgia</vt:lpstr>
      <vt:lpstr>Lucida Calligraphy</vt:lpstr>
      <vt:lpstr>Mongolian Baiti</vt:lpstr>
      <vt:lpstr>Sitka Banner</vt:lpstr>
      <vt:lpstr>Söhne</vt:lpstr>
      <vt:lpstr>source-serif-pro</vt:lpstr>
      <vt:lpstr>Times New Roman</vt:lpstr>
      <vt:lpstr>Office Theme</vt:lpstr>
      <vt:lpstr> </vt:lpstr>
      <vt:lpstr>       </vt:lpstr>
      <vt:lpstr>  </vt:lpstr>
      <vt:lpstr>   </vt:lpstr>
      <vt:lpstr>        </vt:lpstr>
      <vt:lpstr>                    </vt:lpstr>
      <vt:lpstr> DIFFERENT CLASSES OF ATTACKS</vt:lpstr>
      <vt:lpstr>SIGNIFICANCE OF IDS</vt:lpstr>
      <vt:lpstr>  </vt:lpstr>
      <vt:lpstr>KPI(Key Performance Indicator) </vt:lpstr>
      <vt:lpstr>METHODOLOGY </vt:lpstr>
      <vt:lpstr>  DATASET USED:NSL-KDD</vt:lpstr>
      <vt:lpstr>DATA CLEANING AND PREPROCESSING</vt:lpstr>
      <vt:lpstr>Checked for distribution with respect to different attacks in train and test dataset : </vt:lpstr>
      <vt:lpstr>MODEL SELECTION AND TRAINING</vt:lpstr>
      <vt:lpstr>MODEL TRAINING</vt:lpstr>
      <vt:lpstr>MODEL EVALUATION</vt:lpstr>
      <vt:lpstr>Naive Bayes With Hyperparameter Tuning</vt:lpstr>
      <vt:lpstr>KNN HYPER PARAMETER TUNING</vt:lpstr>
      <vt:lpstr>LOGISTIC REGRESSION HYPERPARAMETER TUNING</vt:lpstr>
      <vt:lpstr> DECISION TREE WITH HYPERPARAMETER TUNING</vt:lpstr>
      <vt:lpstr>PowerPoint Presentation</vt:lpstr>
      <vt:lpstr>RANDOM FOREST HYPERPARAMETER TUNING</vt:lpstr>
      <vt:lpstr>XGBOOST HYPERPARAMETER TUNING</vt:lpstr>
      <vt:lpstr>BASIC STACKING CLASSIFIER</vt:lpstr>
      <vt:lpstr>CUSTOMIZED STACKING CLASSIFIER</vt:lpstr>
      <vt:lpstr>FEATURE ENGINEERING WITH RANDOM FOREST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Shivam yadav</dc:creator>
  <cp:lastModifiedBy>Shivam yadav</cp:lastModifiedBy>
  <cp:revision>6</cp:revision>
  <dcterms:created xsi:type="dcterms:W3CDTF">2023-02-24T19:59:43Z</dcterms:created>
  <dcterms:modified xsi:type="dcterms:W3CDTF">2023-02-25T12:15:45Z</dcterms:modified>
</cp:coreProperties>
</file>

<file path=docProps/thumbnail.jpeg>
</file>